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sldIdLst>
    <p:sldId id="256" r:id="rId2"/>
    <p:sldId id="260" r:id="rId3"/>
    <p:sldId id="261" r:id="rId4"/>
    <p:sldId id="262" r:id="rId5"/>
    <p:sldId id="266" r:id="rId6"/>
    <p:sldId id="267" r:id="rId7"/>
    <p:sldId id="310" r:id="rId8"/>
    <p:sldId id="268" r:id="rId9"/>
    <p:sldId id="269" r:id="rId10"/>
    <p:sldId id="317" r:id="rId11"/>
    <p:sldId id="276" r:id="rId12"/>
    <p:sldId id="277" r:id="rId13"/>
    <p:sldId id="278" r:id="rId14"/>
    <p:sldId id="279" r:id="rId15"/>
    <p:sldId id="280" r:id="rId16"/>
    <p:sldId id="318" r:id="rId17"/>
    <p:sldId id="281" r:id="rId18"/>
    <p:sldId id="282" r:id="rId19"/>
    <p:sldId id="283" r:id="rId20"/>
    <p:sldId id="284" r:id="rId21"/>
    <p:sldId id="285" r:id="rId22"/>
    <p:sldId id="323" r:id="rId23"/>
    <p:sldId id="271" r:id="rId24"/>
    <p:sldId id="321" r:id="rId25"/>
    <p:sldId id="286" r:id="rId26"/>
    <p:sldId id="287" r:id="rId27"/>
    <p:sldId id="322" r:id="rId28"/>
    <p:sldId id="288" r:id="rId29"/>
    <p:sldId id="291" r:id="rId30"/>
    <p:sldId id="292" r:id="rId31"/>
    <p:sldId id="293" r:id="rId32"/>
    <p:sldId id="295" r:id="rId33"/>
    <p:sldId id="297" r:id="rId34"/>
    <p:sldId id="311" r:id="rId35"/>
    <p:sldId id="301" r:id="rId36"/>
    <p:sldId id="319" r:id="rId37"/>
    <p:sldId id="303" r:id="rId38"/>
    <p:sldId id="309" r:id="rId39"/>
    <p:sldId id="320" r:id="rId40"/>
    <p:sldId id="315" r:id="rId41"/>
    <p:sldId id="316" r:id="rId42"/>
    <p:sldId id="312" r:id="rId43"/>
    <p:sldId id="313" r:id="rId44"/>
    <p:sldId id="314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7D"/>
    <a:srgbClr val="6AA039"/>
    <a:srgbClr val="EFC750"/>
    <a:srgbClr val="C94E6A"/>
    <a:srgbClr val="009CDD"/>
    <a:srgbClr val="191919"/>
    <a:srgbClr val="303232"/>
    <a:srgbClr val="D9E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>
        <p:scale>
          <a:sx n="100" d="100"/>
          <a:sy n="100" d="100"/>
        </p:scale>
        <p:origin x="-288" y="-48"/>
      </p:cViewPr>
      <p:guideLst>
        <p:guide orient="horz" pos="2160"/>
        <p:guide pos="672"/>
      </p:guideLst>
    </p:cSldViewPr>
  </p:slideViewPr>
  <p:outlineViewPr>
    <p:cViewPr>
      <p:scale>
        <a:sx n="33" d="100"/>
        <a:sy n="33" d="100"/>
      </p:scale>
      <p:origin x="0" y="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DEF46E-779D-450C-BF87-37C6DD04CF5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67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94D26-F438-4C59-BCAD-DFBC8F0819B4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lauwe_balk_rgb"/>
          <p:cNvPicPr>
            <a:picLocks noChangeAspect="1" noChangeArrowheads="1"/>
          </p:cNvPicPr>
          <p:nvPr userDrawn="1"/>
        </p:nvPicPr>
        <p:blipFill>
          <a:blip r:embed="rId2" cstate="print"/>
          <a:srcRect t="46130"/>
          <a:stretch>
            <a:fillRect/>
          </a:stretch>
        </p:blipFill>
        <p:spPr bwMode="auto">
          <a:xfrm>
            <a:off x="0" y="0"/>
            <a:ext cx="9144000" cy="22098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684682FC-9F93-4C13-8C41-EB46400DC9A0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 userDrawn="1"/>
        </p:nvSpPr>
        <p:spPr bwMode="auto">
          <a:xfrm>
            <a:off x="2362200" y="825500"/>
            <a:ext cx="533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H.-Hartziekenhuis Roeselare - Menen vzw</a:t>
            </a:r>
          </a:p>
          <a:p>
            <a:r>
              <a:rPr lang="en-US" sz="1000">
                <a:solidFill>
                  <a:schemeClr val="bg1"/>
                </a:solidFill>
              </a:rPr>
              <a:t>Wilgenstraat 2 - 8800 Roeselare</a:t>
            </a:r>
            <a:endParaRPr lang="en-US" sz="1000" baseline="30000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93675"/>
          </a:xfrm>
          <a:prstGeom prst="rect">
            <a:avLst/>
          </a:prstGeom>
          <a:gradFill rotWithShape="0">
            <a:gsLst>
              <a:gs pos="0">
                <a:srgbClr val="191919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3083" name="Picture 11" descr="logo_hhr_met_schadu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-533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4" name="Group 12"/>
          <p:cNvGrpSpPr>
            <a:grpSpLocks/>
          </p:cNvGrpSpPr>
          <p:nvPr userDrawn="1"/>
        </p:nvGrpSpPr>
        <p:grpSpPr bwMode="auto">
          <a:xfrm>
            <a:off x="5943600" y="5334000"/>
            <a:ext cx="3200400" cy="533400"/>
            <a:chOff x="3600" y="2880"/>
            <a:chExt cx="2016" cy="336"/>
          </a:xfrm>
        </p:grpSpPr>
        <p:sp>
          <p:nvSpPr>
            <p:cNvPr id="3085" name="Rectangle 13"/>
            <p:cNvSpPr>
              <a:spLocks noChangeArrowheads="1"/>
            </p:cNvSpPr>
            <p:nvPr userDrawn="1"/>
          </p:nvSpPr>
          <p:spPr bwMode="auto">
            <a:xfrm>
              <a:off x="5280" y="2880"/>
              <a:ext cx="336" cy="336"/>
            </a:xfrm>
            <a:prstGeom prst="rect">
              <a:avLst/>
            </a:prstGeom>
            <a:solidFill>
              <a:srgbClr val="009C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4944" y="2880"/>
              <a:ext cx="336" cy="336"/>
            </a:xfrm>
            <a:prstGeom prst="rect">
              <a:avLst/>
            </a:prstGeom>
            <a:solidFill>
              <a:srgbClr val="C94E6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4608" y="2880"/>
              <a:ext cx="336" cy="336"/>
            </a:xfrm>
            <a:prstGeom prst="rect">
              <a:avLst/>
            </a:prstGeom>
            <a:solidFill>
              <a:srgbClr val="EFC7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4272" y="2880"/>
              <a:ext cx="336" cy="336"/>
            </a:xfrm>
            <a:prstGeom prst="rect">
              <a:avLst/>
            </a:prstGeom>
            <a:solidFill>
              <a:srgbClr val="6AA03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auto">
            <a:xfrm>
              <a:off x="3936" y="2880"/>
              <a:ext cx="336" cy="336"/>
            </a:xfrm>
            <a:prstGeom prst="rect">
              <a:avLst/>
            </a:prstGeom>
            <a:solidFill>
              <a:srgbClr val="00537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auto">
            <a:xfrm>
              <a:off x="3600" y="2880"/>
              <a:ext cx="336" cy="336"/>
            </a:xfrm>
            <a:prstGeom prst="rect">
              <a:avLst/>
            </a:prstGeom>
            <a:solidFill>
              <a:srgbClr val="D9ECF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091" name="AutoShape 19"/>
          <p:cNvSpPr>
            <a:spLocks noChangeArrowheads="1"/>
          </p:cNvSpPr>
          <p:nvPr userDrawn="1"/>
        </p:nvSpPr>
        <p:spPr bwMode="auto">
          <a:xfrm>
            <a:off x="-1409700" y="5638800"/>
            <a:ext cx="10058400" cy="1752600"/>
          </a:xfrm>
          <a:prstGeom prst="roundRect">
            <a:avLst>
              <a:gd name="adj" fmla="val 22736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38091" dir="17280012" algn="ctr" rotWithShape="0">
              <a:srgbClr val="808080"/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3092" name="Rectangle 20"/>
          <p:cNvSpPr>
            <a:spLocks noChangeArrowheads="1"/>
          </p:cNvSpPr>
          <p:nvPr userDrawn="1"/>
        </p:nvSpPr>
        <p:spPr bwMode="auto">
          <a:xfrm>
            <a:off x="-533400" y="5867400"/>
            <a:ext cx="99822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791200"/>
            <a:ext cx="77724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Staelens Lorenzo   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6172200"/>
            <a:ext cx="6400800" cy="609600"/>
          </a:xfrm>
        </p:spPr>
        <p:txBody>
          <a:bodyPr/>
          <a:lstStyle>
            <a:lvl1pPr marL="0" indent="0" algn="r">
              <a:buFont typeface="Wingdings" pitchFamily="48" charset="2"/>
              <a:buNone/>
              <a:defRPr sz="1800"/>
            </a:lvl1pPr>
          </a:lstStyle>
          <a:p>
            <a:r>
              <a:rPr lang="en-US"/>
              <a:t>Dienst Radiotherapie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DB0AF9-502C-4EAF-8289-37D422FD996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00850" y="381000"/>
            <a:ext cx="2038350" cy="5715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962650" cy="5715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28D6F6-C2BE-4634-936A-8BDA18A1DED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77000" cy="838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B15914D-BB05-4F72-986B-A5A9DC5ED6A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BE2067-D0DD-4703-9791-DDB35BFD22B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450D86-125B-4400-AA39-A3B1C2B4D14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9A4140-F8EE-4775-AB91-A18455A138F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4D9D67-CA93-4AB9-9C49-3B6B73AC48A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25BBCD-734A-4103-9F7F-77C43EA3E97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9477A8-C7B6-44B9-996C-288018F473B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C82D18-AA70-46E7-A1FE-F68D05D674C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B1DBF7-0685-4059-B07E-96D3C800B0A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blauwe_balk_rgb"/>
          <p:cNvPicPr>
            <a:picLocks noChangeAspect="1" noChangeArrowheads="1"/>
          </p:cNvPicPr>
          <p:nvPr userDrawn="1"/>
        </p:nvPicPr>
        <p:blipFill>
          <a:blip r:embed="rId14" cstate="print"/>
          <a:srcRect t="64706"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381000"/>
            <a:ext cx="647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537D"/>
                </a:solidFill>
              </a:defRPr>
            </a:lvl1pPr>
          </a:lstStyle>
          <a:p>
            <a:fld id="{EED4B2C8-8C04-4B4F-8BF5-E41653352A2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193675"/>
          </a:xfrm>
          <a:prstGeom prst="rect">
            <a:avLst/>
          </a:prstGeom>
          <a:gradFill rotWithShape="0">
            <a:gsLst>
              <a:gs pos="0">
                <a:srgbClr val="191919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1036" name="Picture 12" descr="logo_hhr_met_schaduw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8500" y="-3683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Rectangle 28"/>
          <p:cNvSpPr>
            <a:spLocks noChangeArrowheads="1"/>
          </p:cNvSpPr>
          <p:nvPr userDrawn="1"/>
        </p:nvSpPr>
        <p:spPr bwMode="auto">
          <a:xfrm>
            <a:off x="8764588" y="1466850"/>
            <a:ext cx="360362" cy="179388"/>
          </a:xfrm>
          <a:prstGeom prst="rect">
            <a:avLst/>
          </a:prstGeom>
          <a:solidFill>
            <a:srgbClr val="009C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8382000" y="1466850"/>
            <a:ext cx="360363" cy="179388"/>
          </a:xfrm>
          <a:prstGeom prst="rect">
            <a:avLst/>
          </a:prstGeom>
          <a:solidFill>
            <a:srgbClr val="C94E6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8002588" y="1466850"/>
            <a:ext cx="360362" cy="179388"/>
          </a:xfrm>
          <a:prstGeom prst="rect">
            <a:avLst/>
          </a:prstGeom>
          <a:solidFill>
            <a:srgbClr val="EFC7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55" name="Rectangle 31"/>
          <p:cNvSpPr>
            <a:spLocks noChangeArrowheads="1"/>
          </p:cNvSpPr>
          <p:nvPr userDrawn="1"/>
        </p:nvSpPr>
        <p:spPr bwMode="auto">
          <a:xfrm>
            <a:off x="7620000" y="1466850"/>
            <a:ext cx="360363" cy="179388"/>
          </a:xfrm>
          <a:prstGeom prst="rect">
            <a:avLst/>
          </a:prstGeom>
          <a:solidFill>
            <a:srgbClr val="6AA03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2000" b="1">
          <a:solidFill>
            <a:srgbClr val="D9ECF9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000" b="1">
          <a:solidFill>
            <a:srgbClr val="D9ECF9"/>
          </a:solidFill>
          <a:latin typeface="Arial" charset="0"/>
          <a:ea typeface="ＭＳ Ｐゴシック" pitchFamily="48" charset="-128"/>
        </a:defRPr>
      </a:lvl2pPr>
      <a:lvl3pPr algn="r" rtl="0" fontAlgn="base">
        <a:spcBef>
          <a:spcPct val="0"/>
        </a:spcBef>
        <a:spcAft>
          <a:spcPct val="0"/>
        </a:spcAft>
        <a:defRPr sz="2000" b="1">
          <a:solidFill>
            <a:srgbClr val="D9ECF9"/>
          </a:solidFill>
          <a:latin typeface="Arial" charset="0"/>
          <a:ea typeface="ＭＳ Ｐゴシック" pitchFamily="48" charset="-128"/>
        </a:defRPr>
      </a:lvl3pPr>
      <a:lvl4pPr algn="r" rtl="0" fontAlgn="base">
        <a:spcBef>
          <a:spcPct val="0"/>
        </a:spcBef>
        <a:spcAft>
          <a:spcPct val="0"/>
        </a:spcAft>
        <a:defRPr sz="2000" b="1">
          <a:solidFill>
            <a:srgbClr val="D9ECF9"/>
          </a:solidFill>
          <a:latin typeface="Arial" charset="0"/>
          <a:ea typeface="ＭＳ Ｐゴシック" pitchFamily="48" charset="-128"/>
        </a:defRPr>
      </a:lvl4pPr>
      <a:lvl5pPr algn="r" rtl="0" fontAlgn="base">
        <a:spcBef>
          <a:spcPct val="0"/>
        </a:spcBef>
        <a:spcAft>
          <a:spcPct val="0"/>
        </a:spcAft>
        <a:defRPr sz="2000" b="1">
          <a:solidFill>
            <a:srgbClr val="D9ECF9"/>
          </a:solidFill>
          <a:latin typeface="Arial" charset="0"/>
          <a:ea typeface="ＭＳ Ｐゴシック" pitchFamily="48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rgbClr val="D9ECF9"/>
          </a:solidFill>
          <a:latin typeface="Arial" charset="0"/>
          <a:ea typeface="ＭＳ Ｐゴシック" pitchFamily="48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rgbClr val="D9ECF9"/>
          </a:solidFill>
          <a:latin typeface="Arial" charset="0"/>
          <a:ea typeface="ＭＳ Ｐゴシック" pitchFamily="48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rgbClr val="D9ECF9"/>
          </a:solidFill>
          <a:latin typeface="Arial" charset="0"/>
          <a:ea typeface="ＭＳ Ｐゴシック" pitchFamily="48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rgbClr val="D9ECF9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48" charset="2"/>
        <a:buChar char="w"/>
        <a:defRPr sz="2400" b="1">
          <a:solidFill>
            <a:srgbClr val="00537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48" charset="2"/>
        <a:buChar char="w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48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Font typeface="Wingdings" pitchFamily="48" charset="2"/>
        <a:buChar char="w"/>
        <a:defRPr sz="2000">
          <a:solidFill>
            <a:schemeClr val="tx1"/>
          </a:solidFill>
          <a:latin typeface="+mn-lt"/>
          <a:ea typeface="+mn-ea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Font typeface="Wingdings" pitchFamily="48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Font typeface="Wingdings" pitchFamily="48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Font typeface="Wingdings" pitchFamily="48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Font typeface="Wingdings" pitchFamily="48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Font typeface="Wingdings" pitchFamily="48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Staelens Lorenzo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6237288"/>
            <a:ext cx="6400800" cy="620712"/>
          </a:xfrm>
        </p:spPr>
        <p:txBody>
          <a:bodyPr/>
          <a:lstStyle/>
          <a:p>
            <a:r>
              <a:rPr lang="en-US"/>
              <a:t> Dienst Radiotherapie  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724150" y="3017838"/>
            <a:ext cx="3542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tx2"/>
                </a:solidFill>
              </a:rPr>
              <a:t>Prostaatcarcinoma</a:t>
            </a: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Rol van de </a:t>
            </a:r>
            <a:r>
              <a:rPr lang="nl-NL" dirty="0" smtClean="0">
                <a:solidFill>
                  <a:schemeClr val="tx2"/>
                </a:solidFill>
              </a:rPr>
              <a:t>radiotherapie</a:t>
            </a:r>
            <a:endParaRPr lang="nl-BE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artoonobesi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341438"/>
            <a:ext cx="4662487" cy="5516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Postoperatieve Radiotherapie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Na radicale prostatectomie</a:t>
            </a:r>
          </a:p>
          <a:p>
            <a:r>
              <a:rPr lang="nl-BE"/>
              <a:t>pT3a-b, positief snedevlak</a:t>
            </a:r>
          </a:p>
          <a:p>
            <a:r>
              <a:rPr lang="nl-BE"/>
              <a:t>Dosis: 60-66 Gy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85328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23850" y="4076700"/>
            <a:ext cx="84248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>
                <a:latin typeface="Times New Roman" pitchFamily="18" charset="0"/>
              </a:rPr>
              <a:t>1005 patiënten na radicale prostatectomie</a:t>
            </a:r>
          </a:p>
          <a:p>
            <a:pPr>
              <a:spcBef>
                <a:spcPct val="50000"/>
              </a:spcBef>
            </a:pPr>
            <a:r>
              <a:rPr lang="nl-BE">
                <a:latin typeface="Times New Roman" pitchFamily="18" charset="0"/>
              </a:rPr>
              <a:t>Randomisatie: Radiotherapie of afwachten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71294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557338"/>
            <a:ext cx="5545137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76475"/>
            <a:ext cx="820896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david-en-goli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268413"/>
            <a:ext cx="4884738" cy="558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“Salvage” Radiotherapie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Stijging PSA na radicale </a:t>
            </a:r>
            <a:r>
              <a:rPr lang="nl-BE" dirty="0" err="1"/>
              <a:t>prostatectomie</a:t>
            </a:r>
            <a:endParaRPr lang="nl-BE" dirty="0"/>
          </a:p>
          <a:p>
            <a:r>
              <a:rPr lang="nl-BE" dirty="0"/>
              <a:t>Liefst zo laag mogelijk PSA</a:t>
            </a:r>
          </a:p>
          <a:p>
            <a:r>
              <a:rPr lang="nl-BE" dirty="0"/>
              <a:t>Dosis: </a:t>
            </a:r>
            <a:r>
              <a:rPr lang="nl-BE" dirty="0" smtClean="0"/>
              <a:t>70 </a:t>
            </a:r>
            <a:r>
              <a:rPr lang="nl-BE" dirty="0" err="1"/>
              <a:t>Gy</a:t>
            </a:r>
            <a:endParaRPr lang="nl-B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989138"/>
            <a:ext cx="6624637" cy="4291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Prognostische factoren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PSA: Prostaat Specifiek Antigen </a:t>
            </a:r>
          </a:p>
          <a:p>
            <a:r>
              <a:rPr lang="nl-BE" dirty="0"/>
              <a:t>APO: </a:t>
            </a:r>
            <a:r>
              <a:rPr lang="nl-BE" dirty="0" err="1" smtClean="0"/>
              <a:t>Gleasonscore</a:t>
            </a:r>
            <a:r>
              <a:rPr lang="nl-BE" dirty="0" smtClean="0"/>
              <a:t> (2 tot 10)</a:t>
            </a:r>
            <a:endParaRPr lang="nl-BE" dirty="0"/>
          </a:p>
          <a:p>
            <a:r>
              <a:rPr lang="nl-BE" dirty="0" smtClean="0"/>
              <a:t>Stadium (T1-T4)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3238"/>
            <a:ext cx="7127875" cy="4618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773238"/>
            <a:ext cx="7488238" cy="4852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Nevenwerkingen</a:t>
            </a:r>
            <a:endParaRPr lang="nl-BE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Acuut:</a:t>
            </a:r>
          </a:p>
          <a:p>
            <a:pPr lvl="1"/>
            <a:r>
              <a:rPr lang="nl-BE" dirty="0" smtClean="0"/>
              <a:t>Diarree</a:t>
            </a:r>
          </a:p>
          <a:p>
            <a:pPr lvl="1"/>
            <a:r>
              <a:rPr lang="nl-BE" dirty="0" smtClean="0"/>
              <a:t>Gevoelige stoelgang</a:t>
            </a:r>
          </a:p>
          <a:p>
            <a:pPr lvl="1"/>
            <a:r>
              <a:rPr lang="nl-BE" dirty="0" err="1" smtClean="0"/>
              <a:t>Irritatieve</a:t>
            </a:r>
            <a:r>
              <a:rPr lang="nl-BE" dirty="0" smtClean="0"/>
              <a:t> </a:t>
            </a:r>
            <a:r>
              <a:rPr lang="nl-BE" dirty="0" err="1" smtClean="0"/>
              <a:t>mictieklachten</a:t>
            </a:r>
            <a:endParaRPr lang="nl-BE" dirty="0" smtClean="0"/>
          </a:p>
          <a:p>
            <a:pPr lvl="1"/>
            <a:r>
              <a:rPr lang="nl-BE" dirty="0" smtClean="0"/>
              <a:t>Vermoeidheid</a:t>
            </a:r>
          </a:p>
          <a:p>
            <a:r>
              <a:rPr lang="nl-BE" dirty="0" smtClean="0"/>
              <a:t>Laattijdig:</a:t>
            </a:r>
            <a:endParaRPr lang="nl-BE" dirty="0"/>
          </a:p>
          <a:p>
            <a:pPr lvl="1"/>
            <a:r>
              <a:rPr lang="nl-BE" dirty="0" err="1" smtClean="0"/>
              <a:t>Rectitis</a:t>
            </a:r>
            <a:endParaRPr lang="nl-BE" dirty="0" smtClean="0"/>
          </a:p>
          <a:p>
            <a:pPr lvl="1"/>
            <a:r>
              <a:rPr lang="nl-BE" dirty="0" err="1" smtClean="0"/>
              <a:t>Cystitis</a:t>
            </a:r>
            <a:endParaRPr lang="nl-BE" dirty="0" smtClean="0"/>
          </a:p>
          <a:p>
            <a:pPr lvl="1"/>
            <a:r>
              <a:rPr lang="nl-BE" dirty="0" smtClean="0"/>
              <a:t>Impotentie</a:t>
            </a:r>
            <a:endParaRPr lang="nl-BE" dirty="0"/>
          </a:p>
          <a:p>
            <a:endParaRPr lang="nl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68413"/>
            <a:ext cx="3551238" cy="5476875"/>
          </a:xfrm>
          <a:prstGeom prst="rect">
            <a:avLst/>
          </a:prstGeom>
          <a:noFill/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940425" y="6524625"/>
            <a:ext cx="320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400">
                <a:latin typeface="Times New Roman" pitchFamily="18" charset="0"/>
              </a:rPr>
              <a:t>De Meerleer, R&amp;O, 2007, 82:160-166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 descr="H:\Lorenzo Staelens\foto\controle-luchthaven.jpg"/>
          <p:cNvPicPr>
            <a:picLocks noChangeAspect="1" noChangeArrowheads="1"/>
          </p:cNvPicPr>
          <p:nvPr/>
        </p:nvPicPr>
        <p:blipFill>
          <a:blip r:embed="rId2" cstate="print"/>
          <a:srcRect l="5154" r="14436"/>
          <a:stretch>
            <a:fillRect/>
          </a:stretch>
        </p:blipFill>
        <p:spPr bwMode="auto">
          <a:xfrm>
            <a:off x="179512" y="1498991"/>
            <a:ext cx="6552728" cy="5259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Brachytherapie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Isotoop: Iodium-125 (Palladium-103)</a:t>
            </a:r>
          </a:p>
          <a:p>
            <a:r>
              <a:rPr lang="nl-BE"/>
              <a:t>Gamma-stralen (27-35 keV)</a:t>
            </a:r>
          </a:p>
          <a:p>
            <a:r>
              <a:rPr lang="nl-BE"/>
              <a:t>Halfwaardetijd: 60 dagen</a:t>
            </a:r>
          </a:p>
          <a:p>
            <a:r>
              <a:rPr lang="nl-BE"/>
              <a:t>Na 6 maanden: 87,5 % van de dosis</a:t>
            </a:r>
          </a:p>
          <a:p>
            <a:r>
              <a:rPr lang="nl-BE"/>
              <a:t>Na 2 jaar: quasi geen activiteit meer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Brachytherapie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Bepalen aantal naalden en waar plaatsen</a:t>
            </a:r>
          </a:p>
          <a:p>
            <a:r>
              <a:rPr lang="nl-BE"/>
              <a:t>Bepalen aantal zaadjes per naald en waar plaatsen</a:t>
            </a:r>
          </a:p>
          <a:p>
            <a:r>
              <a:rPr lang="nl-BE"/>
              <a:t>Homogene dosisverdeling over de prostaat</a:t>
            </a:r>
          </a:p>
          <a:p>
            <a:r>
              <a:rPr lang="nl-BE"/>
              <a:t>Zo laag mogelijke dosis op urethra en rectum</a:t>
            </a:r>
          </a:p>
          <a:p>
            <a:endParaRPr lang="nl-BE"/>
          </a:p>
          <a:p>
            <a:endParaRPr lang="nl-B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afbeeldingprostaa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Indicaties brachytherapie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Gleasonscore &lt; 8</a:t>
            </a:r>
          </a:p>
          <a:p>
            <a:r>
              <a:rPr lang="nl-BE"/>
              <a:t>PSA &lt; 20</a:t>
            </a:r>
          </a:p>
          <a:p>
            <a:r>
              <a:rPr lang="nl-BE"/>
              <a:t>T1-2</a:t>
            </a:r>
          </a:p>
          <a:p>
            <a:r>
              <a:rPr lang="nl-BE"/>
              <a:t>Volume prostaat &lt; 50 ml (hormonale therapie indien te groot)</a:t>
            </a:r>
          </a:p>
          <a:p>
            <a:endParaRPr lang="nl-BE"/>
          </a:p>
          <a:p>
            <a:endParaRPr lang="nl-B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brach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Indeling  prognostische groepen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Laag risico</a:t>
            </a:r>
          </a:p>
          <a:p>
            <a:pPr lvl="1"/>
            <a:r>
              <a:rPr lang="nl-BE"/>
              <a:t>PSA&lt; 10 en Gleasonscore&lt;7 en T1-2</a:t>
            </a:r>
          </a:p>
          <a:p>
            <a:r>
              <a:rPr lang="nl-BE"/>
              <a:t>Intermediair risico</a:t>
            </a:r>
          </a:p>
          <a:p>
            <a:r>
              <a:rPr lang="nl-BE"/>
              <a:t>Hoog risico</a:t>
            </a:r>
          </a:p>
          <a:p>
            <a:pPr lvl="1"/>
            <a:r>
              <a:rPr lang="nl-BE"/>
              <a:t>PSA &gt;20 of T3-4 of Gleason &gt;7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brachy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brachy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brachy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brachy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468313" y="1268413"/>
          <a:ext cx="5688012" cy="548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Bitmapafbeelding" r:id="rId3" imgW="4663844" imgH="4495238" progId="PBrush">
                  <p:embed/>
                </p:oleObj>
              </mc:Choice>
              <mc:Fallback>
                <p:oleObj name="Bitmapafbeelding" r:id="rId3" imgW="4663844" imgH="4495238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68413"/>
                        <a:ext cx="5688012" cy="548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179388" y="1268413"/>
          <a:ext cx="5329237" cy="53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Photo Editor-foto" r:id="rId3" imgW="3535238" imgH="3535238" progId="">
                  <p:embed/>
                </p:oleObj>
              </mc:Choice>
              <mc:Fallback>
                <p:oleObj name="Photo Editor-foto" r:id="rId3" imgW="3535238" imgH="3535238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68413"/>
                        <a:ext cx="5329237" cy="532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0" y="1484313"/>
          <a:ext cx="6840538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Photo Editor-foto" r:id="rId3" imgW="3535238" imgH="2728196" progId="">
                  <p:embed/>
                </p:oleObj>
              </mc:Choice>
              <mc:Fallback>
                <p:oleObj name="Photo Editor-foto" r:id="rId3" imgW="3535238" imgH="2728196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84313"/>
                        <a:ext cx="6840538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Nevenwerkingen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Irritatieve mictieklachten</a:t>
            </a:r>
          </a:p>
          <a:p>
            <a:r>
              <a:rPr lang="nl-BE"/>
              <a:t>Rectitis</a:t>
            </a:r>
          </a:p>
          <a:p>
            <a:r>
              <a:rPr lang="nl-BE"/>
              <a:t>Impotentie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Voorzorgen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Eerste 14 dagen urineren in zeefje</a:t>
            </a:r>
          </a:p>
          <a:p>
            <a:r>
              <a:rPr lang="nl-BE"/>
              <a:t>Eerste zes maanden geen langdurig nauw contact met zwangeren en kinderen</a:t>
            </a:r>
          </a:p>
          <a:p>
            <a:r>
              <a:rPr lang="nl-BE"/>
              <a:t>Eerste zes maanden condoom gebruiken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lee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44675"/>
            <a:ext cx="7993062" cy="443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Therapie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Heelkunde: Radicale prostatectomie</a:t>
            </a:r>
          </a:p>
          <a:p>
            <a:r>
              <a:rPr lang="nl-BE"/>
              <a:t>Radiotherapie</a:t>
            </a:r>
          </a:p>
          <a:p>
            <a:pPr lvl="1"/>
            <a:r>
              <a:rPr lang="nl-BE"/>
              <a:t>Extern</a:t>
            </a:r>
          </a:p>
          <a:p>
            <a:pPr lvl="1"/>
            <a:r>
              <a:rPr lang="nl-BE"/>
              <a:t>Brachytherapie</a:t>
            </a:r>
          </a:p>
          <a:p>
            <a:r>
              <a:rPr lang="nl-BE"/>
              <a:t>Hormonale therapie</a:t>
            </a:r>
          </a:p>
          <a:p>
            <a:r>
              <a:rPr lang="nl-BE"/>
              <a:t>Watchfull waiting</a:t>
            </a:r>
          </a:p>
          <a:p>
            <a:endParaRPr lang="nl-BE"/>
          </a:p>
          <a:p>
            <a:r>
              <a:rPr lang="nl-BE"/>
              <a:t>GEEN GERANDOMISEERDE STUDIES !!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Palliatieve Radiotherapie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Lokale problemen door tumorregressie</a:t>
            </a:r>
          </a:p>
          <a:p>
            <a:pPr lvl="1"/>
            <a:r>
              <a:rPr lang="nl-BE"/>
              <a:t>Retentie</a:t>
            </a:r>
          </a:p>
          <a:p>
            <a:pPr lvl="1"/>
            <a:r>
              <a:rPr lang="nl-BE"/>
              <a:t>Haematurie</a:t>
            </a:r>
          </a:p>
          <a:p>
            <a:pPr lvl="1"/>
            <a:r>
              <a:rPr lang="nl-BE"/>
              <a:t>Pijn</a:t>
            </a:r>
          </a:p>
          <a:p>
            <a:pPr lvl="1"/>
            <a:r>
              <a:rPr lang="nl-BE"/>
              <a:t>Rectale problemen</a:t>
            </a:r>
          </a:p>
          <a:p>
            <a:r>
              <a:rPr lang="nl-BE"/>
              <a:t>Dosis: 30-39 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 descr="H:\Lorenzo Staelens\prostaat-bloedend2_605_71.jpg"/>
          <p:cNvPicPr>
            <a:picLocks noChangeAspect="1" noChangeArrowheads="1"/>
          </p:cNvPicPr>
          <p:nvPr/>
        </p:nvPicPr>
        <p:blipFill>
          <a:blip r:embed="rId2" cstate="print"/>
          <a:srcRect t="26222" b="10610"/>
          <a:stretch>
            <a:fillRect/>
          </a:stretch>
        </p:blipFill>
        <p:spPr bwMode="auto">
          <a:xfrm>
            <a:off x="179512" y="1756798"/>
            <a:ext cx="8075492" cy="5101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/>
              <a:t>IMRT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5038"/>
            <a:ext cx="7126288" cy="3890962"/>
          </a:xfrm>
        </p:spPr>
        <p:txBody>
          <a:bodyPr/>
          <a:lstStyle/>
          <a:p>
            <a:r>
              <a:rPr lang="nl-NL"/>
              <a:t>IntensiteitsgeModuleerde RadioTherapie</a:t>
            </a:r>
          </a:p>
          <a:p>
            <a:r>
              <a:rPr lang="nl-NL"/>
              <a:t>Intensiteit binnen de bestralingsbundel is wisselend (ipv homogeen bij klassieke radiotherapie)</a:t>
            </a:r>
          </a:p>
          <a:p>
            <a:r>
              <a:rPr lang="nl-NL"/>
              <a:t>Dosisdistributie volgens het doelvolume</a:t>
            </a:r>
          </a:p>
          <a:p>
            <a:r>
              <a:rPr lang="nl-NL"/>
              <a:t>Even of hogere dosis op doelvolume, minder op omliggende structuren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6443663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 descr="JB-02-stati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63713" y="2060575"/>
            <a:ext cx="56165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/>
              <a:t>IMRT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Externe radiotherapie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Primair</a:t>
            </a:r>
          </a:p>
          <a:p>
            <a:r>
              <a:rPr lang="nl-BE"/>
              <a:t>Postoperatief </a:t>
            </a:r>
          </a:p>
          <a:p>
            <a:r>
              <a:rPr lang="nl-BE"/>
              <a:t>Bij lokaal recidief</a:t>
            </a:r>
          </a:p>
          <a:p>
            <a:r>
              <a:rPr lang="nl-BE"/>
              <a:t>Palliatief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Primaire Radiotherapie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Alle prognostische groepen</a:t>
            </a:r>
          </a:p>
          <a:p>
            <a:r>
              <a:rPr lang="nl-BE" dirty="0"/>
              <a:t>Bij intermediair en hoog risico groep: toevoegen van hormonale therapie</a:t>
            </a:r>
          </a:p>
          <a:p>
            <a:r>
              <a:rPr lang="nl-BE" dirty="0"/>
              <a:t>Hoge </a:t>
            </a:r>
            <a:r>
              <a:rPr lang="nl-BE" dirty="0" smtClean="0"/>
              <a:t>dosis (&gt; 70 </a:t>
            </a:r>
            <a:r>
              <a:rPr lang="nl-BE" dirty="0" err="1" smtClean="0"/>
              <a:t>Gy</a:t>
            </a:r>
            <a:r>
              <a:rPr lang="nl-BE" dirty="0" smtClean="0"/>
              <a:t>)</a:t>
            </a:r>
            <a:endParaRPr lang="nl-BE" dirty="0"/>
          </a:p>
          <a:p>
            <a:r>
              <a:rPr lang="nl-BE" dirty="0"/>
              <a:t>IMRT (</a:t>
            </a:r>
            <a:r>
              <a:rPr lang="nl-BE" dirty="0" err="1"/>
              <a:t>IntensiteitsgeModuleerde</a:t>
            </a:r>
            <a:r>
              <a:rPr lang="nl-BE" dirty="0"/>
              <a:t> </a:t>
            </a:r>
            <a:r>
              <a:rPr lang="nl-BE" dirty="0" err="1"/>
              <a:t>RadioTherapie</a:t>
            </a:r>
            <a:r>
              <a:rPr lang="nl-BE" dirty="0" smtClean="0"/>
              <a:t>)</a:t>
            </a:r>
            <a:endParaRPr lang="nl-B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0" y="1700213"/>
          <a:ext cx="4643438" cy="43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Photo Editor-foto" r:id="rId3" imgW="2026667" imgH="1927619" progId="">
                  <p:embed/>
                </p:oleObj>
              </mc:Choice>
              <mc:Fallback>
                <p:oleObj name="Photo Editor-foto" r:id="rId3" imgW="2026667" imgH="192761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0213"/>
                        <a:ext cx="4643438" cy="436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79" name="Picture 3" descr="prostaat-NMR_601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1700213"/>
            <a:ext cx="4356100" cy="4356100"/>
          </a:xfrm>
          <a:prstGeom prst="rect">
            <a:avLst/>
          </a:prstGeom>
          <a:noFill/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187450" y="6237288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/>
              <a:t>CT prostaat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867400" y="6237288"/>
            <a:ext cx="244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/>
              <a:t>NMR prostaat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268413"/>
            <a:ext cx="3097213" cy="5402262"/>
          </a:xfrm>
          <a:prstGeom prst="rect">
            <a:avLst/>
          </a:prstGeom>
          <a:noFill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046788" y="6237288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BE">
              <a:latin typeface="Times New Roman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795963" y="6380163"/>
            <a:ext cx="3097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400">
                <a:latin typeface="Times New Roman" pitchFamily="18" charset="0"/>
              </a:rPr>
              <a:t>De Meerleer, R&amp;O, 2005, 75:325-333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334</Words>
  <Application>Microsoft Office PowerPoint</Application>
  <PresentationFormat>Diavoorstelling (4:3)</PresentationFormat>
  <Paragraphs>94</Paragraphs>
  <Slides>44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44</vt:i4>
      </vt:variant>
    </vt:vector>
  </HeadingPairs>
  <TitlesOfParts>
    <vt:vector size="47" baseType="lpstr">
      <vt:lpstr>Blank Presentation</vt:lpstr>
      <vt:lpstr>Photo Editor-foto</vt:lpstr>
      <vt:lpstr>Bitmapafbeelding</vt:lpstr>
      <vt:lpstr>Staelens Lorenzo</vt:lpstr>
      <vt:lpstr>Prognostische factoren</vt:lpstr>
      <vt:lpstr>Indeling  prognostische groepen</vt:lpstr>
      <vt:lpstr>Therapie</vt:lpstr>
      <vt:lpstr>Externe radiotherapie</vt:lpstr>
      <vt:lpstr>Primaire Radiotherapie</vt:lpstr>
      <vt:lpstr>PowerPoint-presentatie</vt:lpstr>
      <vt:lpstr>PowerPoint-presentatie</vt:lpstr>
      <vt:lpstr>PowerPoint-presentatie</vt:lpstr>
      <vt:lpstr>PowerPoint-presentatie</vt:lpstr>
      <vt:lpstr>Postoperatieve Radiotherapie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“Salvage” Radiotherapie</vt:lpstr>
      <vt:lpstr>PowerPoint-presentatie</vt:lpstr>
      <vt:lpstr>PowerPoint-presentatie</vt:lpstr>
      <vt:lpstr>PowerPoint-presentatie</vt:lpstr>
      <vt:lpstr>PowerPoint-presentatie</vt:lpstr>
      <vt:lpstr>Nevenwerkingen</vt:lpstr>
      <vt:lpstr>PowerPoint-presentatie</vt:lpstr>
      <vt:lpstr>PowerPoint-presentatie</vt:lpstr>
      <vt:lpstr>Brachytherapie</vt:lpstr>
      <vt:lpstr>Brachytherapie</vt:lpstr>
      <vt:lpstr>PowerPoint-presentatie</vt:lpstr>
      <vt:lpstr>Indicaties brachytherapie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Nevenwerkingen</vt:lpstr>
      <vt:lpstr>Voorzorgen</vt:lpstr>
      <vt:lpstr>PowerPoint-presentatie</vt:lpstr>
      <vt:lpstr>Palliatieve Radiotherapie</vt:lpstr>
      <vt:lpstr>PowerPoint-presentatie</vt:lpstr>
      <vt:lpstr>IMRT</vt:lpstr>
      <vt:lpstr>PowerPoint-presentatie</vt:lpstr>
      <vt:lpstr>IMRT</vt:lpstr>
    </vt:vector>
  </TitlesOfParts>
  <Company>Sofie Debie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Sofie Debie</dc:creator>
  <cp:lastModifiedBy>Verpleging - M</cp:lastModifiedBy>
  <cp:revision>74</cp:revision>
  <dcterms:created xsi:type="dcterms:W3CDTF">2008-10-20T11:40:30Z</dcterms:created>
  <dcterms:modified xsi:type="dcterms:W3CDTF">2013-10-01T02:39:58Z</dcterms:modified>
</cp:coreProperties>
</file>